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98" r:id="rId3"/>
    <p:sldId id="257" r:id="rId4"/>
    <p:sldId id="300" r:id="rId5"/>
    <p:sldId id="299" r:id="rId6"/>
    <p:sldId id="270" r:id="rId7"/>
    <p:sldId id="272" r:id="rId8"/>
    <p:sldId id="302" r:id="rId9"/>
    <p:sldId id="301" r:id="rId10"/>
    <p:sldId id="303" r:id="rId11"/>
    <p:sldId id="271" r:id="rId12"/>
    <p:sldId id="258" r:id="rId13"/>
    <p:sldId id="259" r:id="rId14"/>
    <p:sldId id="260" r:id="rId15"/>
    <p:sldId id="261" r:id="rId16"/>
    <p:sldId id="262" r:id="rId17"/>
    <p:sldId id="263" r:id="rId18"/>
    <p:sldId id="265" r:id="rId19"/>
    <p:sldId id="266" r:id="rId20"/>
    <p:sldId id="267" r:id="rId21"/>
    <p:sldId id="268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C31F7-A584-4D11-B14F-74B0C47B4FBD}" type="datetimeFigureOut">
              <a:rPr lang="en-US" smtClean="0"/>
              <a:t>3/26/2009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2BF91-51D9-4118-A9BB-B2003F1426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706-F66B-45CF-83B2-5E77320928FE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33B5-F32C-4BEA-BA1F-6657B0055B31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BDB-1753-4E9C-ADFD-A8B07E49229E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EE7-733A-4287-BBCD-B6D0DB382A2A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E316-428F-41F5-8881-046C2099D95D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0E54C-3337-4AE6-A5C8-49B2B5FA8E2A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F99D-7C05-4A33-8BC5-B56C10D29508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2D52-7CF1-4EA3-AA5F-DB88731549C7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DEF4-0A67-4717-BF81-2789AB26C543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B4E-8D9F-4FD7-BE4C-49DCD2216CB8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83AB-FA5B-4971-B88B-FED988BC2D47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CF9878-AF38-401B-ADDD-7921937CA939}" type="datetime1">
              <a:rPr lang="en-US" smtClean="0"/>
              <a:t>3/26/2009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Ahmed Elyamany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Productivity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Labor productivity </a:t>
            </a:r>
          </a:p>
          <a:p>
            <a:pPr lvl="1"/>
            <a:r>
              <a:rPr lang="en-US" dirty="0" smtClean="0"/>
              <a:t>Reach max on Sunday</a:t>
            </a:r>
          </a:p>
          <a:p>
            <a:pPr lvl="1"/>
            <a:r>
              <a:rPr lang="en-US" dirty="0" smtClean="0"/>
              <a:t>Decreases after Tuesday and reach min on Thursday</a:t>
            </a:r>
          </a:p>
          <a:p>
            <a:r>
              <a:rPr lang="en-US" dirty="0" smtClean="0"/>
              <a:t>Best time for labor production is 10am – 12am</a:t>
            </a:r>
          </a:p>
          <a:p>
            <a:r>
              <a:rPr lang="en-US" dirty="0" smtClean="0"/>
              <a:t>Labor need 10-15% of work time as rest time</a:t>
            </a:r>
          </a:p>
          <a:p>
            <a:r>
              <a:rPr lang="en-US" dirty="0" smtClean="0"/>
              <a:t>In repetitive jobs…. Labor productivity decrease after 60:70 min</a:t>
            </a:r>
          </a:p>
          <a:p>
            <a:r>
              <a:rPr lang="en-US" dirty="0" smtClean="0"/>
              <a:t>Average lift capacity is 41,36 kg</a:t>
            </a:r>
          </a:p>
          <a:p>
            <a:r>
              <a:rPr lang="en-US" dirty="0" smtClean="0"/>
              <a:t>Labor productivity is min before lunch time and at the end of the day</a:t>
            </a:r>
          </a:p>
          <a:p>
            <a:r>
              <a:rPr lang="en-US" dirty="0" smtClean="0"/>
              <a:t>labor productivity is max when works 5 days a week, 8 hours a day</a:t>
            </a:r>
          </a:p>
          <a:p>
            <a:r>
              <a:rPr lang="en-US" dirty="0" smtClean="0"/>
              <a:t>Productivity of first shift is more than second shift</a:t>
            </a:r>
          </a:p>
          <a:p>
            <a:r>
              <a:rPr lang="en-US" dirty="0" smtClean="0"/>
              <a:t>Labor productivity affected by overtime for long time</a:t>
            </a:r>
          </a:p>
          <a:p>
            <a:r>
              <a:rPr lang="en-US" dirty="0" smtClean="0"/>
              <a:t>Accidents happen during unproductive time, productive time is safe</a:t>
            </a:r>
          </a:p>
          <a:p>
            <a:r>
              <a:rPr lang="en-US" dirty="0" smtClean="0"/>
              <a:t>Most injuries happen on Saturday and Thursday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of Living and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Relation between standard of living and productivity:</a:t>
            </a:r>
          </a:p>
          <a:p>
            <a:r>
              <a:rPr lang="en-US" dirty="0" smtClean="0"/>
              <a:t>Efficient use of inputs decrease the cost of production</a:t>
            </a:r>
          </a:p>
          <a:p>
            <a:r>
              <a:rPr lang="en-US" dirty="0" smtClean="0"/>
              <a:t>The production increases</a:t>
            </a:r>
          </a:p>
          <a:p>
            <a:r>
              <a:rPr lang="en-US" dirty="0" smtClean="0"/>
              <a:t>Amount of output increases.</a:t>
            </a:r>
          </a:p>
          <a:p>
            <a:r>
              <a:rPr lang="en-US" dirty="0" smtClean="0"/>
              <a:t>Cost of input decreases .</a:t>
            </a:r>
          </a:p>
          <a:p>
            <a:r>
              <a:rPr lang="en-US" dirty="0" smtClean="0"/>
              <a:t>Productivity increases.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Total productivity is “the ratio of the total output produced to the total inputs used”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Productivity =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2667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output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3276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inputs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581400" y="327660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4038600"/>
            <a:ext cx="3364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Productivity =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22244" y="3733800"/>
            <a:ext cx="2167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output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4343400"/>
            <a:ext cx="607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(labor+ material+ equipment) inputs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657600" y="4343400"/>
            <a:ext cx="26912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and Partial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Partial productivity is “the ratio of the total output produced to the input of one element of production”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276600"/>
            <a:ext cx="3554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Partial Productivity =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2971800"/>
            <a:ext cx="2290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output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43650" y="3505200"/>
            <a:ext cx="537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Input of one production element 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33800" y="3581400"/>
            <a:ext cx="50557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4267200"/>
            <a:ext cx="362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Labor Productivity =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3962400"/>
            <a:ext cx="2338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output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4495800"/>
            <a:ext cx="2383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Labor input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674618" y="4495800"/>
            <a:ext cx="29028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5334000"/>
            <a:ext cx="3843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Material Productivity 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066478" y="5029200"/>
            <a:ext cx="2326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output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066478" y="5562600"/>
            <a:ext cx="2943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Material input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984702" y="5562600"/>
            <a:ext cx="28881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10" grpId="0"/>
      <p:bldP spid="11" grpId="0"/>
      <p:bldP spid="12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Highest construction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Converting all productive elements inputs into output in order to deliver a quality construction product, achieve maximum cost effectiveness, through the maximum efficient use of resource.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Productivity is not simply </a:t>
            </a:r>
            <a:r>
              <a:rPr lang="en-US" b="1" dirty="0" smtClean="0"/>
              <a:t>performance</a:t>
            </a:r>
            <a:r>
              <a:rPr lang="en-US" dirty="0" smtClean="0"/>
              <a:t> and not the </a:t>
            </a:r>
            <a:r>
              <a:rPr lang="en-US" b="1" dirty="0" smtClean="0"/>
              <a:t>efficient use of resources </a:t>
            </a:r>
            <a:r>
              <a:rPr lang="en-US" dirty="0" smtClean="0"/>
              <a:t>, but a combination of both.</a:t>
            </a:r>
          </a:p>
          <a:p>
            <a:endParaRPr lang="en-US" dirty="0" smtClean="0"/>
          </a:p>
          <a:p>
            <a:r>
              <a:rPr lang="en-US" dirty="0" smtClean="0"/>
              <a:t>Its measurement is carried out by means of ratios:</a:t>
            </a:r>
          </a:p>
          <a:p>
            <a:pPr lvl="1"/>
            <a:r>
              <a:rPr lang="en-US" u="sng" dirty="0" smtClean="0"/>
              <a:t>Output variables: </a:t>
            </a:r>
            <a:r>
              <a:rPr lang="en-US" dirty="0" smtClean="0"/>
              <a:t>units produced; products sold; tasks completed; or revenue obtained.</a:t>
            </a:r>
          </a:p>
          <a:p>
            <a:pPr lvl="1"/>
            <a:endParaRPr lang="en-US" u="sng" dirty="0" smtClean="0"/>
          </a:p>
          <a:p>
            <a:pPr lvl="1"/>
            <a:r>
              <a:rPr lang="en-US" u="sng" dirty="0" smtClean="0"/>
              <a:t>Input variables: </a:t>
            </a:r>
            <a:r>
              <a:rPr lang="en-US" dirty="0" smtClean="0"/>
              <a:t>the number of people employed; hours worked; capital used; material costs.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productivity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a) Average labor productivity: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743200"/>
            <a:ext cx="3614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Labor Productivity =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02826" y="2438400"/>
            <a:ext cx="232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output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66387" y="2971800"/>
            <a:ext cx="2374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Labor input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66387" y="2971800"/>
            <a:ext cx="28916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3962400"/>
            <a:ext cx="4662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Average Labor Productivity =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201355" y="3657600"/>
            <a:ext cx="243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output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1" y="4191000"/>
            <a:ext cx="426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Man-hours of Labor input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885267" y="4191000"/>
            <a:ext cx="39511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productivity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b) Marginal labor productivity:</a:t>
            </a:r>
          </a:p>
          <a:p>
            <a:r>
              <a:rPr lang="en-US" dirty="0" smtClean="0"/>
              <a:t>A measure of the impact on production of the addition of one more unit of labor while keeping other factor fixed.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343400"/>
            <a:ext cx="482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marginal Labor Productivity =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297311" y="4038600"/>
            <a:ext cx="3273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 in output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4648200"/>
            <a:ext cx="3722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unit of Man-hour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105400" y="4648200"/>
            <a:ext cx="36011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construction company produces 1,000 blocks by employing 40 workers at 7 hours/day for one month. Assume this month has a 25 working days. </a:t>
            </a:r>
          </a:p>
          <a:p>
            <a:r>
              <a:rPr lang="en-US" dirty="0" smtClean="0"/>
              <a:t>What are the production rate and productivity of labor?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Production rate = 1,000 Blocks/month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Labor productivity = 1 </a:t>
            </a:r>
            <a:r>
              <a:rPr lang="en-US" sz="2400" u="sng" dirty="0" smtClean="0"/>
              <a:t>Block</a:t>
            </a:r>
            <a:r>
              <a:rPr lang="en-US" u="sng" dirty="0" smtClean="0"/>
              <a:t>/ 7 man-hours.</a:t>
            </a:r>
            <a:endParaRPr lang="en-US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2514600"/>
            <a:ext cx="8610600" cy="1056620"/>
            <a:chOff x="533400" y="4419600"/>
            <a:chExt cx="8610600" cy="1056620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4724400"/>
              <a:ext cx="358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Partial Productivity =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62400" y="4419600"/>
              <a:ext cx="2209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Total output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62400" y="4953000"/>
              <a:ext cx="518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Input of one production element </a:t>
              </a:r>
              <a:endParaRPr lang="en-US" sz="28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962400" y="4953000"/>
              <a:ext cx="487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33400" y="3962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Labor productivity =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3657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1,000 Blocks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4191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40 workers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4191000"/>
            <a:ext cx="487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8800" y="4191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25 days 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4191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7 hrs/day</a:t>
            </a:r>
            <a:endParaRPr lang="en-US" sz="28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  <p:bldP spid="12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Expected Learning </a:t>
            </a:r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productivity</a:t>
            </a:r>
          </a:p>
          <a:p>
            <a:r>
              <a:rPr lang="en-US" dirty="0" smtClean="0"/>
              <a:t>Differentiate between production rate, efficiency, effectiveness,  performance or production.</a:t>
            </a:r>
          </a:p>
          <a:p>
            <a:r>
              <a:rPr lang="en-US" dirty="0" smtClean="0"/>
              <a:t> Know the factors affecting productivity.</a:t>
            </a:r>
          </a:p>
          <a:p>
            <a:r>
              <a:rPr lang="en-US" dirty="0" smtClean="0"/>
              <a:t>Understand the </a:t>
            </a:r>
            <a:r>
              <a:rPr lang="en-US" smtClean="0"/>
              <a:t>general productivity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this company increased its production to 1,500 </a:t>
            </a:r>
            <a:r>
              <a:rPr lang="en-US" sz="2400" dirty="0" smtClean="0"/>
              <a:t>Blocks</a:t>
            </a:r>
            <a:r>
              <a:rPr lang="en-US" dirty="0" smtClean="0"/>
              <a:t> by employing 30 additional workers at 7 hours/day for one month, this month has a 25 working days.</a:t>
            </a:r>
          </a:p>
          <a:p>
            <a:r>
              <a:rPr lang="en-US" dirty="0" smtClean="0"/>
              <a:t>What are the production rate and productivity of labor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Production rate = 1,500 blocks/month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Labor productivity = 1 block / 8.2 man-hrs</a:t>
            </a:r>
          </a:p>
          <a:p>
            <a:r>
              <a:rPr lang="en-US" dirty="0" smtClean="0"/>
              <a:t>The production of blocks has gone up by 50% </a:t>
            </a:r>
          </a:p>
          <a:p>
            <a:r>
              <a:rPr lang="en-US" dirty="0" smtClean="0"/>
              <a:t>The labor productivity gone down by 17%</a:t>
            </a:r>
          </a:p>
          <a:p>
            <a:r>
              <a:rPr lang="en-US" dirty="0" smtClean="0"/>
              <a:t>Increased production does not mean increased productivity.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743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Labor productivity =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438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1,500 Blocks/month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2971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(40+30) workers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0" y="2971800"/>
            <a:ext cx="487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38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25 days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2971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7 hrs/day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000" i="1" u="sng" dirty="0" smtClean="0">
                <a:solidFill>
                  <a:srgbClr val="C00000"/>
                </a:solidFill>
              </a:rPr>
              <a:t>Contact:</a:t>
            </a:r>
          </a:p>
          <a:p>
            <a:pPr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Dr.  Ahmed Elyamany</a:t>
            </a:r>
          </a:p>
          <a:p>
            <a:pPr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019-4100-824</a:t>
            </a:r>
          </a:p>
          <a:p>
            <a:pPr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000" i="1" dirty="0" smtClean="0">
                <a:solidFill>
                  <a:srgbClr val="C00000"/>
                </a:solidFill>
              </a:rPr>
              <a:t>a2hyamany@yahoo.com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Productivity</a:t>
            </a:r>
            <a:r>
              <a:rPr lang="en-US" dirty="0" smtClean="0"/>
              <a:t> is the proportion obtained by dividing output by one of the factors of production input.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Efficiency</a:t>
            </a:r>
            <a:r>
              <a:rPr lang="en-US" dirty="0" smtClean="0"/>
              <a:t> (</a:t>
            </a:r>
            <a:r>
              <a:rPr lang="ar-EG" dirty="0" smtClean="0"/>
              <a:t>كفاءة</a:t>
            </a:r>
            <a:r>
              <a:rPr lang="en-US" dirty="0" smtClean="0"/>
              <a:t>) in general describes the extent to which time or effort is well used for the intended task or purpose.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Effectiveness</a:t>
            </a:r>
            <a:r>
              <a:rPr lang="en-US" dirty="0" smtClean="0"/>
              <a:t> (</a:t>
            </a:r>
            <a:r>
              <a:rPr lang="ar-EG" dirty="0" smtClean="0"/>
              <a:t>فاعلية</a:t>
            </a:r>
            <a:r>
              <a:rPr lang="en-US" dirty="0" smtClean="0"/>
              <a:t>) means the capability of producing an effect.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Production</a:t>
            </a:r>
            <a:r>
              <a:rPr lang="en-US" dirty="0" smtClean="0"/>
              <a:t> is concerned with the activity of production goods and services.</a:t>
            </a:r>
          </a:p>
          <a:p>
            <a:r>
              <a:rPr lang="en-US" b="1" dirty="0" smtClean="0"/>
              <a:t>Production rate </a:t>
            </a:r>
            <a:r>
              <a:rPr lang="en-US" dirty="0" smtClean="0"/>
              <a:t>is the quantity of total production produced in unit of time.</a:t>
            </a:r>
          </a:p>
          <a:p>
            <a:r>
              <a:rPr lang="en-US" b="1" dirty="0" smtClean="0"/>
              <a:t>Productivity</a:t>
            </a:r>
            <a:r>
              <a:rPr lang="en-US" dirty="0" smtClean="0"/>
              <a:t> is the ratio of total output produced to the input of one element of production.</a:t>
            </a:r>
          </a:p>
          <a:p>
            <a:r>
              <a:rPr lang="en-US" b="1" dirty="0" smtClean="0"/>
              <a:t>Total productivity </a:t>
            </a:r>
            <a:r>
              <a:rPr lang="en-US" dirty="0" smtClean="0"/>
              <a:t>is the ratio of total output produced to the total inputs used.</a:t>
            </a:r>
            <a:endParaRPr lang="ar-EG" dirty="0" smtClean="0"/>
          </a:p>
          <a:p>
            <a:r>
              <a:rPr lang="en-US" dirty="0" smtClean="0"/>
              <a:t>It is not necessary that the greater the production, the greater the productivity.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Productivity Model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52800" y="2438400"/>
            <a:ext cx="23622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057400" y="2667000"/>
            <a:ext cx="12954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715000" y="2667000"/>
            <a:ext cx="12954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743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INPUT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2743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OUTPUT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2743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SYSTEM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5052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Capital </a:t>
            </a:r>
          </a:p>
          <a:p>
            <a:r>
              <a:rPr lang="en-US" sz="2000" dirty="0" smtClean="0"/>
              <a:t>Labor</a:t>
            </a:r>
          </a:p>
          <a:p>
            <a:r>
              <a:rPr lang="en-US" sz="2000" dirty="0" smtClean="0"/>
              <a:t>Material</a:t>
            </a:r>
          </a:p>
          <a:p>
            <a:r>
              <a:rPr lang="en-US" sz="2000" dirty="0" smtClean="0"/>
              <a:t>Equipment</a:t>
            </a:r>
          </a:p>
          <a:p>
            <a:r>
              <a:rPr lang="en-US" sz="2000" dirty="0" smtClean="0"/>
              <a:t>Energy</a:t>
            </a:r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35052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Goods</a:t>
            </a:r>
          </a:p>
          <a:p>
            <a:r>
              <a:rPr lang="en-US" sz="2000" dirty="0" smtClean="0"/>
              <a:t>Services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40386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Transformation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Improve the Productivity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 output + decrease input</a:t>
            </a:r>
          </a:p>
          <a:p>
            <a:r>
              <a:rPr lang="en-US" dirty="0" smtClean="0"/>
              <a:t>Increase output + same input</a:t>
            </a:r>
          </a:p>
          <a:p>
            <a:r>
              <a:rPr lang="en-US" dirty="0" smtClean="0"/>
              <a:t>Same output + decrease input</a:t>
            </a:r>
          </a:p>
          <a:p>
            <a:r>
              <a:rPr lang="en-US" dirty="0" smtClean="0"/>
              <a:t>High rate of output increase + low rate of input increase</a:t>
            </a:r>
          </a:p>
          <a:p>
            <a:r>
              <a:rPr lang="en-US" dirty="0" smtClean="0"/>
              <a:t>Low rate of output decrease + high rate of input decrease.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934200" y="1828800"/>
            <a:ext cx="609600" cy="889575"/>
            <a:chOff x="6629400" y="1752600"/>
            <a:chExt cx="609600" cy="88957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629400" y="2209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705600" y="17526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05600" y="20574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-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91200" y="2286000"/>
            <a:ext cx="609600" cy="889575"/>
            <a:chOff x="6629400" y="1752600"/>
            <a:chExt cx="609600" cy="889575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629400" y="2209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705600" y="17526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20574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34200" y="2743200"/>
            <a:ext cx="609600" cy="889575"/>
            <a:chOff x="6629400" y="1752600"/>
            <a:chExt cx="609600" cy="88957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629400" y="2209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705600" y="17526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20574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-</a:t>
              </a:r>
              <a:endParaRPr lang="en-US" sz="3200" dirty="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Improve the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Generally…… </a:t>
            </a:r>
          </a:p>
          <a:p>
            <a:pPr lvl="1"/>
            <a:r>
              <a:rPr lang="en-US" dirty="0" smtClean="0"/>
              <a:t>Replace labor with equipment</a:t>
            </a:r>
          </a:p>
          <a:p>
            <a:pPr lvl="1"/>
            <a:r>
              <a:rPr lang="en-US" dirty="0" smtClean="0"/>
              <a:t>Replace old equipment with modern equipment </a:t>
            </a:r>
          </a:p>
          <a:p>
            <a:endParaRPr lang="en-US" dirty="0" smtClean="0"/>
          </a:p>
          <a:p>
            <a:r>
              <a:rPr lang="en-US" dirty="0" smtClean="0"/>
              <a:t>For developing countries…..</a:t>
            </a:r>
          </a:p>
          <a:p>
            <a:pPr lvl="1"/>
            <a:r>
              <a:rPr lang="en-US" dirty="0" smtClean="0"/>
              <a:t>Lack of money </a:t>
            </a:r>
            <a:r>
              <a:rPr lang="en-US" dirty="0" smtClean="0">
                <a:sym typeface="Wingdings" pitchFamily="2" charset="2"/>
              </a:rPr>
              <a:t> need for management to increase labor productivity.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Component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05000"/>
          <a:ext cx="8229600" cy="1287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2971800"/>
                <a:gridCol w="2743200"/>
              </a:tblGrid>
              <a:tr h="198439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439"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641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7467600" y="4038600"/>
            <a:ext cx="1447800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Lost time due to exceptional conditions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867400" y="4038600"/>
            <a:ext cx="15240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Lost time due to labor shortage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91000" y="4038600"/>
            <a:ext cx="1600200" cy="1447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 work due to inefficient construction methods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95600" y="4038600"/>
            <a:ext cx="1295400" cy="1447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 work due to design mistakes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57200" y="4038600"/>
            <a:ext cx="2362200" cy="1752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consumed in construction if design and specification are correct, equipments are efficient.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7848600" y="3505200"/>
            <a:ext cx="457200" cy="5334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400800" y="3505200"/>
            <a:ext cx="457200" cy="5334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648200" y="3505200"/>
            <a:ext cx="457200" cy="5334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429000" y="3505200"/>
            <a:ext cx="457200" cy="5334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371600" y="3505200"/>
            <a:ext cx="457200" cy="5334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2000" y="2286000"/>
            <a:ext cx="7696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62000" y="2667000"/>
            <a:ext cx="5181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62000" y="3276600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971800" y="3276600"/>
            <a:ext cx="2971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943600" y="3276600"/>
            <a:ext cx="2438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740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Work Time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58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Basic Work Time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124200" y="2743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Unnecessary Work  Time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019800" y="2438400"/>
            <a:ext cx="2182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Inefficient Time</a:t>
            </a:r>
          </a:p>
          <a:p>
            <a:pPr algn="ctr"/>
            <a:r>
              <a:rPr lang="en-US" dirty="0" smtClean="0"/>
              <a:t>(Poor Management)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133600" y="1905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Actual Work Time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4" grpId="0"/>
      <p:bldP spid="35" grpId="0"/>
      <p:bldP spid="36" grpId="0"/>
      <p:bldP spid="37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904</TotalTime>
  <Words>902</Words>
  <Application>Microsoft Office PowerPoint</Application>
  <PresentationFormat>On-screen Show (4:3)</PresentationFormat>
  <Paragraphs>191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PRODUCTIVITY</vt:lpstr>
      <vt:lpstr>Expected Learning Outcome</vt:lpstr>
      <vt:lpstr>Productivity definition</vt:lpstr>
      <vt:lpstr>Definitions</vt:lpstr>
      <vt:lpstr>Definitions</vt:lpstr>
      <vt:lpstr>General Productivity Model</vt:lpstr>
      <vt:lpstr>How to Improve the Productivity</vt:lpstr>
      <vt:lpstr>How to Improve the Productivity</vt:lpstr>
      <vt:lpstr>Work Time Component</vt:lpstr>
      <vt:lpstr>Construction Productivity Facts</vt:lpstr>
      <vt:lpstr>Standard of Living and Productivity</vt:lpstr>
      <vt:lpstr>Total and Partial Productivity</vt:lpstr>
      <vt:lpstr>Total and Partial Productivity</vt:lpstr>
      <vt:lpstr>Highest construction productivity</vt:lpstr>
      <vt:lpstr>Measures of productivity</vt:lpstr>
      <vt:lpstr>Labor productivity measures</vt:lpstr>
      <vt:lpstr>Labor productivity measures</vt:lpstr>
      <vt:lpstr>Example 1</vt:lpstr>
      <vt:lpstr>Example 1</vt:lpstr>
      <vt:lpstr>Example 2</vt:lpstr>
      <vt:lpstr>Example 2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</dc:title>
  <dc:creator/>
  <cp:lastModifiedBy>Ahmed</cp:lastModifiedBy>
  <cp:revision>70</cp:revision>
  <dcterms:created xsi:type="dcterms:W3CDTF">2006-08-16T00:00:00Z</dcterms:created>
  <dcterms:modified xsi:type="dcterms:W3CDTF">2009-03-26T21:15:36Z</dcterms:modified>
</cp:coreProperties>
</file>